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  <p:sldMasterId id="2147483918" r:id="rId2"/>
    <p:sldMasterId id="2147483930" r:id="rId3"/>
    <p:sldMasterId id="2147483942" r:id="rId4"/>
    <p:sldMasterId id="2147484002" r:id="rId5"/>
    <p:sldMasterId id="2147484014" r:id="rId6"/>
    <p:sldMasterId id="2147484026" r:id="rId7"/>
    <p:sldMasterId id="2147484038" r:id="rId8"/>
    <p:sldMasterId id="2147484050" r:id="rId9"/>
    <p:sldMasterId id="2147484062" r:id="rId10"/>
    <p:sldMasterId id="2147484074" r:id="rId11"/>
    <p:sldMasterId id="2147484086" r:id="rId12"/>
    <p:sldMasterId id="2147484110" r:id="rId13"/>
    <p:sldMasterId id="2147484134" r:id="rId14"/>
    <p:sldMasterId id="2147484146" r:id="rId15"/>
    <p:sldMasterId id="2147484158" r:id="rId16"/>
    <p:sldMasterId id="2147484170" r:id="rId17"/>
    <p:sldMasterId id="2147484182" r:id="rId18"/>
    <p:sldMasterId id="2147484194" r:id="rId19"/>
  </p:sldMasterIdLst>
  <p:notesMasterIdLst>
    <p:notesMasterId r:id="rId54"/>
  </p:notesMasterIdLst>
  <p:sldIdLst>
    <p:sldId id="256" r:id="rId20"/>
    <p:sldId id="257" r:id="rId21"/>
    <p:sldId id="317" r:id="rId22"/>
    <p:sldId id="268" r:id="rId23"/>
    <p:sldId id="313" r:id="rId24"/>
    <p:sldId id="314" r:id="rId25"/>
    <p:sldId id="342" r:id="rId26"/>
    <p:sldId id="315" r:id="rId27"/>
    <p:sldId id="316" r:id="rId28"/>
    <p:sldId id="318" r:id="rId29"/>
    <p:sldId id="343" r:id="rId30"/>
    <p:sldId id="319" r:id="rId31"/>
    <p:sldId id="325" r:id="rId32"/>
    <p:sldId id="320" r:id="rId33"/>
    <p:sldId id="321" r:id="rId34"/>
    <p:sldId id="322" r:id="rId35"/>
    <p:sldId id="331" r:id="rId36"/>
    <p:sldId id="333" r:id="rId37"/>
    <p:sldId id="323" r:id="rId38"/>
    <p:sldId id="344" r:id="rId39"/>
    <p:sldId id="292" r:id="rId40"/>
    <p:sldId id="326" r:id="rId41"/>
    <p:sldId id="338" r:id="rId42"/>
    <p:sldId id="328" r:id="rId43"/>
    <p:sldId id="345" r:id="rId44"/>
    <p:sldId id="293" r:id="rId45"/>
    <p:sldId id="294" r:id="rId46"/>
    <p:sldId id="296" r:id="rId47"/>
    <p:sldId id="339" r:id="rId48"/>
    <p:sldId id="340" r:id="rId49"/>
    <p:sldId id="341" r:id="rId50"/>
    <p:sldId id="335" r:id="rId51"/>
    <p:sldId id="336" r:id="rId52"/>
    <p:sldId id="266" r:id="rId5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10C4-DD88-4587-8116-ED132D859EA1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81CD4-7F67-4568-BB83-8A97BE9E5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2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5A20-8B66-4026-A36B-E114EAA3403F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9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5A20-8B66-4026-A36B-E114EAA3403F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9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5A20-8B66-4026-A36B-E114EAA3403F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9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36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7493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9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252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637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47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832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825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51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388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797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3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70579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221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64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555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976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15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703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138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694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210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0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72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87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379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194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441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843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736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957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3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396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84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686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88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512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867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94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693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968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66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51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1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933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554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159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246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119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018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39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13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971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3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953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871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50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38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632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399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671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589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940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075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3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947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442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36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22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768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911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80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854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907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382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4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332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972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013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727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97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221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977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016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272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63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1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86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01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530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996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359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732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199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92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98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086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1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751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912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197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786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547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882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580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15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152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498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6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82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669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92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680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613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100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492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127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256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9649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588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19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13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06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16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63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5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72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89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42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071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3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57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49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03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1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4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3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30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03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9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873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34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50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18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3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29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8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50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53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3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2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3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56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33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95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05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08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17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3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5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72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066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8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43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340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83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64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7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1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21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3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0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333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7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50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81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52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2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8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26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23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84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8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254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749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23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35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45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57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699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169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738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674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6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5209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681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34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108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119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57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875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918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37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502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/>
              <a:t>21.12.2021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16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7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6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8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2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0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9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3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3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2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7B5E-2A2A-43DB-A410-33E45E63B66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21.12.2021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90EA-169F-440B-833C-763091B92CF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1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erezha.ukrintei.u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496" y="2085366"/>
            <a:ext cx="8934383" cy="271178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«Розвиток  </a:t>
            </a:r>
            <a:r>
              <a:rPr lang="uk-UA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міжрегіональної мережі трансферу </a:t>
            </a:r>
            <a: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568" y="4005064"/>
            <a:ext cx="5218024" cy="1728192"/>
          </a:xfrm>
        </p:spPr>
        <p:txBody>
          <a:bodyPr>
            <a:normAutofit/>
          </a:bodyPr>
          <a:lstStyle/>
          <a:p>
            <a:endParaRPr lang="uk-UA" sz="1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7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6757" y="372547"/>
            <a:ext cx="723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</a:p>
          <a:p>
            <a:pPr algn="ctr"/>
            <a:r>
              <a:rPr lang="uk-UA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науково-технічної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uk-UA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266092"/>
            <a:ext cx="114044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uk-UA" sz="26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базі Одеського регіонального центру було організовано та проведено цикл 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майстер-класів </a:t>
            </a:r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«Партнери та партнерства, бізнес будується на відносинах й ентузіазмі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Інтернет-маркетинг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приносить гроші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 ДНК бренду вбудовано в бізнес-модель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 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як спосіб збільшення й автоматизації продажів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«Теорія та практика великого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стартапу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«Оптимізація просування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стартапу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/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Приватно-державне партнерство – це не міф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lvl="0"/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Валідація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бізнес ідей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тощо;</a:t>
            </a:r>
          </a:p>
          <a:p>
            <a:pPr lvl="0"/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проведено </a:t>
            </a:r>
            <a:r>
              <a:rPr lang="ru-RU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6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стартапів</a:t>
            </a:r>
            <a:r>
              <a:rPr lang="ru-RU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«STARTUP BATTLE</a:t>
            </a:r>
            <a:r>
              <a:rPr lang="ru-RU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2019</a:t>
            </a:r>
            <a:r>
              <a:rPr lang="en-US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202</a:t>
            </a:r>
            <a:r>
              <a:rPr lang="en-US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7" y="131142"/>
            <a:ext cx="1464715" cy="8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4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83" y="1266092"/>
            <a:ext cx="11193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26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майстер-класів</a:t>
            </a:r>
            <a:endParaRPr lang="ru-RU" sz="26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rv\Documents\Проект_Розвиток міжрегіональної мережі трансферу технологій\Заходи\Тренинги Одесса\image-0-02-04-6d15b048d5d0204b3a8cf86946d8bfe494aca70948f0ef60d722dcbaddaf791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66" y="2369659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5" y="1823400"/>
            <a:ext cx="3403283" cy="48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19" y="116632"/>
            <a:ext cx="1464715" cy="8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266092"/>
            <a:ext cx="114044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uk-UA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</a:t>
            </a:r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</a:t>
            </a:r>
            <a:r>
              <a:rPr lang="ru-RU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трансферу </a:t>
            </a:r>
            <a:r>
              <a:rPr lang="ru-RU" sz="26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Південного</a:t>
            </a:r>
            <a:r>
              <a:rPr lang="ru-RU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науково-дослідних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Південного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Одеська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Херсонська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Миколаївська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Кіровоградська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 «Трансфер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комерціалізація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Одеси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:\Проект_Розвиток міжрегіональної мережі трансферу технологій\ДОГОВОР\Отчеты 2020\Діяльність за проєктом_Додатки\Додаток 9 Одеський центр\Круглий стіл_Одеса_12.02.2020\IMG_707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2" y="4494564"/>
            <a:ext cx="3151248" cy="23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роект_Розвиток міжрегіональної мережі трансферу технологій\ДОГОВОР\Отчеты 2020\Діяльність за проєктом_Додатки\Додаток 9 Одеський центр\Круглий стіл_Одеса_12.02.2020\IMG_708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494564"/>
            <a:ext cx="2952328" cy="23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116632"/>
            <a:ext cx="14636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78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266092"/>
            <a:ext cx="114044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uk-UA" sz="26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-контакт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біржу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заходу –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сектором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науковими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впровадженню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трансферу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9801" y="3968115"/>
            <a:ext cx="6048672" cy="288988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0136" y="3419475"/>
            <a:ext cx="3799334" cy="34385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6675"/>
            <a:ext cx="14636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266092"/>
            <a:ext cx="11404454" cy="336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 Одеського регіонального центру трансферу знань і технологій </a:t>
            </a:r>
            <a:r>
              <a:rPr lang="en-US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ttn-odessa.com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у </a:t>
            </a:r>
            <a:r>
              <a:rPr lang="en-US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www.facebook.com/ttn.odessa</a:t>
            </a:r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https://www.instagram.com/ttn.odessa/</a:t>
            </a:r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725144"/>
            <a:ext cx="39258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188640"/>
            <a:ext cx="14636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25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34" y="1266092"/>
            <a:ext cx="111938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Міжрегіональний </a:t>
            </a:r>
            <a:r>
              <a:rPr lang="uk-UA" sz="2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офіс трансферу знань і технологій </a:t>
            </a:r>
            <a:r>
              <a:rPr lang="uk-UA" sz="26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</a:t>
            </a:r>
            <a:r>
              <a:rPr lang="uk-UA" sz="26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УкрІНТЕІ</a:t>
            </a:r>
            <a:r>
              <a:rPr lang="uk-UA" sz="26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</a:t>
            </a:r>
            <a:r>
              <a:rPr lang="uk-UA" sz="2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Київ</a:t>
            </a:r>
            <a:r>
              <a:rPr lang="uk-UA" sz="26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uk-UA" sz="26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</a:t>
            </a:r>
            <a:r>
              <a:rPr lang="uk-UA" sz="26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Гавріков</a:t>
            </a:r>
            <a:r>
              <a:rPr lang="uk-UA" sz="26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Леонід Георгійович</a:t>
            </a:r>
          </a:p>
          <a:p>
            <a:pPr algn="just"/>
            <a:endParaRPr lang="uk-UA" sz="26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Міжрегіональний офіс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головною організацією міжрегіональної мережі трансферу технологій та координує роботу регіональних центрів трансферу знань і технологій.</a:t>
            </a: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88640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61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8" y="1180246"/>
            <a:ext cx="111034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діяльності: </a:t>
            </a:r>
            <a:endParaRPr lang="uk-UA" sz="40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і співпраця з ЗВО, промисловими підприємствами, середнім і малим бізнесом з метою активного просування та впровадження науково-технічних і технологічних 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Підписано договори про співпрацю з ЗВО, НУ, приватними підприємствами;</a:t>
            </a:r>
          </a:p>
          <a:p>
            <a:r>
              <a:rPr lang="uk-UA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розробників у заходах, що організовує Міжрегіональний офіс;</a:t>
            </a:r>
          </a:p>
          <a:p>
            <a:r>
              <a:rPr lang="uk-UA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роведення спільних заходів.</a:t>
            </a:r>
          </a:p>
          <a:p>
            <a:endParaRPr lang="uk-UA" sz="20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038" y="149906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2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з </a:t>
            </a:r>
            <a:r>
              <a:rPr lang="uk-UA" sz="32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мережою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для розробників зареєструвати розробки в </a:t>
            </a:r>
            <a:r>
              <a:rPr lang="uk-UA" sz="28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uk-UA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(</a:t>
            </a:r>
            <a:r>
              <a:rPr lang="en-US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EEN)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ідготовлено</a:t>
            </a:r>
            <a:r>
              <a:rPr lang="ru-RU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профілів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</a:t>
            </a:r>
            <a:r>
              <a:rPr lang="uk-UA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забезпечення,  залучення до участі, супровід  та  підтримка учасників з України в міжнародних конференціях, </a:t>
            </a:r>
            <a:r>
              <a:rPr lang="uk-UA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вебінарах</a:t>
            </a:r>
            <a:r>
              <a:rPr lang="uk-UA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брокерських 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подіях.</a:t>
            </a:r>
            <a:endParaRPr lang="en-US" sz="28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16632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55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з </a:t>
            </a:r>
            <a:r>
              <a:rPr lang="uk-UA" sz="32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мережою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для розробників зареєструвати розробки в </a:t>
            </a:r>
            <a:r>
              <a:rPr lang="uk-UA" sz="28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uk-UA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(</a:t>
            </a:r>
            <a:r>
              <a:rPr lang="en-US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EEN)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ідготовлено</a:t>
            </a:r>
            <a:r>
              <a:rPr lang="ru-RU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профілів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</a:t>
            </a:r>
            <a:r>
              <a:rPr lang="uk-UA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забезпечення,  залучення до участі, супровід  та  підтримка учасників з України в міжнародних конференціях, </a:t>
            </a:r>
            <a:r>
              <a:rPr lang="uk-UA" sz="28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вебінарах</a:t>
            </a:r>
            <a:r>
              <a:rPr lang="uk-UA" sz="28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брокерських </a:t>
            </a:r>
            <a:r>
              <a:rPr lang="uk-UA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подіях.</a:t>
            </a:r>
            <a:endParaRPr lang="en-US" sz="28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16632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14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8" y="1180246"/>
            <a:ext cx="1110342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діяльності: </a:t>
            </a:r>
            <a:endParaRPr lang="uk-UA" sz="40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 юридичних та фізичних осіб з питань управління інтелектуальною власністю, трансферу технологій та комерціалізації науково-технічних 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первинної оцінки </a:t>
            </a:r>
            <a:r>
              <a:rPr lang="uk-UA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стартапів</a:t>
            </a:r>
            <a:r>
              <a:rPr lang="uk-UA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розробок, </a:t>
            </a:r>
            <a:r>
              <a:rPr lang="uk-UA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тощо їх здатності до комерціалізації, визначення «слабких місць» (бізнес-план, презентація для інвестора тощо) та допомога у їх подоланні.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038" y="149906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22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662" y="1524001"/>
            <a:ext cx="9247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розпорядженням КМУ від 22 серпня 2018 р. </a:t>
            </a:r>
            <a:br>
              <a:rPr lang="uk-U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569-р </a:t>
            </a:r>
            <a:r>
              <a:rPr lang="uk-UA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УкрІНТЕІ</a:t>
            </a:r>
            <a:r>
              <a:rPr lang="uk-U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«Розвиток міжрегіональної мережі трансферу технологій» пройшов конкурсний відбір та </a:t>
            </a:r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реалізовано </a:t>
            </a:r>
            <a:r>
              <a:rPr lang="uk-U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коштів, отриманих від Європейського Союзу у рамках виконання Угоди про фінансування Програми підтримки секторальної політики та регіональної політики України. </a:t>
            </a:r>
            <a:endParaRPr lang="uk-UA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розраховано на 3 роки.</a:t>
            </a:r>
          </a:p>
        </p:txBody>
      </p:sp>
    </p:spTree>
    <p:extLst>
      <p:ext uri="{BB962C8B-B14F-4D97-AF65-F5344CB8AC3E}">
        <p14:creationId xmlns:p14="http://schemas.microsoft.com/office/powerpoint/2010/main" val="428030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uk-UA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  <a:endParaRPr lang="ru-RU" sz="3200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Одеса) з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запрошеним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SES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німецьким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експертом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Отмаром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Шоллером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транферу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науково-техничної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endParaRPr lang="ru-RU" sz="3200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16632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ocuments\УкрИНТЭИ\Презентация мережа вебинар\Одесса_экспе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3782009"/>
            <a:ext cx="3816424" cy="30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40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1" y="260648"/>
            <a:ext cx="112604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діяльності: </a:t>
            </a:r>
            <a:endParaRPr lang="uk-UA" sz="40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заходів для просування наукоємної продукції, у тому числі з залученням молодих вчених, аспірантів, студентів та досвідчених експертів та інвесторів.</a:t>
            </a: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з Київською торгово-промисловою палатою проведено Бізнес-контакт біржу. Було представлено 14 перспективних розробок.</a:t>
            </a:r>
            <a:endParaRPr lang="uk-UA" sz="32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14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038" y="149906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7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1" y="260648"/>
            <a:ext cx="1126043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Бізнес-контакт біржа </a:t>
            </a:r>
          </a:p>
          <a:p>
            <a:endParaRPr lang="uk-UA" sz="14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біржі були присутні представники посольств Болгарії, Іспанії, КНР, Румунії, Узбекистану, Норвегії, Словаччини та В’єтнаму, а також представники іноземних компаній ОАЕ, Німеччини, торгових плат Великобританії та Канади. Були присутні керівники та співробітники Державної інноваційної фінансово-кредитної установи, АТ «Ощадбанк», Стратегічної групи радників з підтримки реформ (САГСУР) Національної Ради Реформ, Міністерства аграрної політики та продовольства України, Міністерства оборони України, Центрального НДІ озброєння та військової техніки ЗСУ, Науково-дослідного інституту випробування озброєння і військової техніки (м. Чернігів), Державного науково-дослідного інституту авіації тощо.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038" y="149906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Pictures\Биржа контактов 01_11_2011\IMGP4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31" y="4059954"/>
            <a:ext cx="4179797" cy="27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Pictures\Биржа контактов 01_11_2011\IMGP4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3" y="4055648"/>
            <a:ext cx="4186229" cy="28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7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Бізнес-контакт біржі, практично усі проекти викликали інтерес. Найбільш жвавий інтерес викликали наступні </a:t>
            </a:r>
            <a:r>
              <a:rPr lang="uk-UA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  <a:p>
            <a:pPr algn="just"/>
            <a:endParaRPr lang="ru-RU" sz="24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даний час по деяким проектам вже проводяться переговори з потенційними замовниками (інформація набула статусу конфіденційної)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809" y="72381"/>
            <a:ext cx="1728428" cy="6923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748476C-C94B-8E46-B356-ABA13CA0E50D}"/>
              </a:ext>
            </a:extLst>
          </p:cNvPr>
          <p:cNvSpPr/>
          <p:nvPr/>
        </p:nvSpPr>
        <p:spPr>
          <a:xfrm>
            <a:off x="579864" y="2943921"/>
            <a:ext cx="3211551" cy="1115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prstClr val="white"/>
                </a:solidFill>
              </a:rPr>
              <a:t>«</a:t>
            </a:r>
            <a:r>
              <a:rPr lang="uk-UA" b="1" dirty="0" err="1">
                <a:solidFill>
                  <a:prstClr val="white"/>
                </a:solidFill>
              </a:rPr>
              <a:t>Багаточастотний</a:t>
            </a:r>
            <a:r>
              <a:rPr lang="uk-UA" b="1" dirty="0">
                <a:solidFill>
                  <a:prstClr val="white"/>
                </a:solidFill>
              </a:rPr>
              <a:t> комплекс дистанційного виявлення забруднень морської поверхні в прибережній зоні»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42CAF8B-FA34-FF4C-9BEA-AB59D5AEBFF5}"/>
              </a:ext>
            </a:extLst>
          </p:cNvPr>
          <p:cNvSpPr/>
          <p:nvPr/>
        </p:nvSpPr>
        <p:spPr>
          <a:xfrm>
            <a:off x="4438307" y="2943921"/>
            <a:ext cx="3356395" cy="1115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prstClr val="white"/>
                </a:solidFill>
              </a:rPr>
              <a:t>«Методи і засоби моніторингу </a:t>
            </a:r>
            <a:br>
              <a:rPr lang="uk-UA" b="1" dirty="0">
                <a:solidFill>
                  <a:prstClr val="white"/>
                </a:solidFill>
              </a:rPr>
            </a:br>
            <a:r>
              <a:rPr lang="uk-UA" b="1" dirty="0">
                <a:solidFill>
                  <a:prstClr val="white"/>
                </a:solidFill>
              </a:rPr>
              <a:t>енергетичного стану технологічного обладнання»</a:t>
            </a:r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E3BDB8F-4EF5-2C4A-91EE-8BA58B3F47B4}"/>
              </a:ext>
            </a:extLst>
          </p:cNvPr>
          <p:cNvSpPr/>
          <p:nvPr/>
        </p:nvSpPr>
        <p:spPr>
          <a:xfrm>
            <a:off x="8564137" y="2943920"/>
            <a:ext cx="2728956" cy="1115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prstClr val="white"/>
                </a:solidFill>
              </a:rPr>
              <a:t>«</a:t>
            </a:r>
            <a:r>
              <a:rPr lang="uk-UA" b="1" dirty="0" err="1">
                <a:solidFill>
                  <a:prstClr val="white"/>
                </a:solidFill>
              </a:rPr>
              <a:t>Біосенсори</a:t>
            </a:r>
            <a:r>
              <a:rPr lang="uk-UA" b="1" dirty="0">
                <a:solidFill>
                  <a:prstClr val="white"/>
                </a:solidFill>
              </a:rPr>
              <a:t> на поверхневому </a:t>
            </a:r>
            <a:r>
              <a:rPr lang="uk-UA" b="1" dirty="0" err="1">
                <a:solidFill>
                  <a:prstClr val="white"/>
                </a:solidFill>
              </a:rPr>
              <a:t>плазмонному</a:t>
            </a:r>
            <a:r>
              <a:rPr lang="uk-UA" b="1" dirty="0">
                <a:solidFill>
                  <a:prstClr val="white"/>
                </a:solidFill>
              </a:rPr>
              <a:t> резонансі»</a:t>
            </a:r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D2F093-0883-6849-BB1C-924108DF09DF}"/>
              </a:ext>
            </a:extLst>
          </p:cNvPr>
          <p:cNvSpPr txBox="1"/>
          <p:nvPr/>
        </p:nvSpPr>
        <p:spPr>
          <a:xfrm>
            <a:off x="3287688" y="507528"/>
            <a:ext cx="622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4DDA0122-9035-7E4E-9C02-55CDE022E21E}"/>
              </a:ext>
            </a:extLst>
          </p:cNvPr>
          <p:cNvSpPr/>
          <p:nvPr/>
        </p:nvSpPr>
        <p:spPr>
          <a:xfrm>
            <a:off x="579864" y="4143552"/>
            <a:ext cx="3211551" cy="1309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prstClr val="white"/>
                </a:solidFill>
              </a:rPr>
              <a:t>Інститут радіофізики та електроніки ім. </a:t>
            </a:r>
            <a:endParaRPr lang="uk-UA" i="1" dirty="0" smtClean="0">
              <a:solidFill>
                <a:prstClr val="white"/>
              </a:solidFill>
            </a:endParaRPr>
          </a:p>
          <a:p>
            <a:pPr algn="ctr"/>
            <a:r>
              <a:rPr lang="uk-UA" i="1" dirty="0" smtClean="0">
                <a:solidFill>
                  <a:prstClr val="white"/>
                </a:solidFill>
              </a:rPr>
              <a:t>О.Я</a:t>
            </a:r>
            <a:r>
              <a:rPr lang="uk-UA" i="1" dirty="0">
                <a:solidFill>
                  <a:prstClr val="white"/>
                </a:solidFill>
              </a:rPr>
              <a:t>. Усикова НАН України</a:t>
            </a:r>
            <a:r>
              <a:rPr lang="ru-RU" i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11B2AA3-42C8-7845-B875-5E7627A3CDDD}"/>
              </a:ext>
            </a:extLst>
          </p:cNvPr>
          <p:cNvSpPr/>
          <p:nvPr/>
        </p:nvSpPr>
        <p:spPr>
          <a:xfrm>
            <a:off x="4438307" y="4123708"/>
            <a:ext cx="3211551" cy="1309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prstClr val="white"/>
              </a:solidFill>
            </a:endParaRPr>
          </a:p>
          <a:p>
            <a:pPr algn="ctr"/>
            <a:r>
              <a:rPr lang="uk-UA" i="1" dirty="0">
                <a:solidFill>
                  <a:prstClr val="white"/>
                </a:solidFill>
              </a:rPr>
              <a:t>Інститут проблем моделювання в енергетиці НАН України</a:t>
            </a:r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F67DC1D-C616-2643-905C-B7200A09F8FA}"/>
              </a:ext>
            </a:extLst>
          </p:cNvPr>
          <p:cNvSpPr/>
          <p:nvPr/>
        </p:nvSpPr>
        <p:spPr>
          <a:xfrm>
            <a:off x="8393803" y="4143552"/>
            <a:ext cx="3211551" cy="1309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solidFill>
                <a:prstClr val="white"/>
              </a:solidFill>
            </a:endParaRPr>
          </a:p>
          <a:p>
            <a:endParaRPr lang="uk-UA" dirty="0">
              <a:solidFill>
                <a:prstClr val="white"/>
              </a:solidFill>
            </a:endParaRPr>
          </a:p>
          <a:p>
            <a:r>
              <a:rPr lang="uk-UA" i="1" dirty="0">
                <a:solidFill>
                  <a:prstClr val="white"/>
                </a:solidFill>
              </a:rPr>
              <a:t>Інститут фізики напівпровідників ім. В.Є. </a:t>
            </a:r>
            <a:r>
              <a:rPr lang="uk-UA" i="1" dirty="0" err="1">
                <a:solidFill>
                  <a:prstClr val="white"/>
                </a:solidFill>
              </a:rPr>
              <a:t>Лашкарьова</a:t>
            </a:r>
            <a:r>
              <a:rPr lang="uk-UA" i="1" dirty="0">
                <a:solidFill>
                  <a:prstClr val="white"/>
                </a:solidFill>
              </a:rPr>
              <a:t> </a:t>
            </a:r>
            <a:endParaRPr lang="ru-RU" i="1" dirty="0">
              <a:solidFill>
                <a:prstClr val="white"/>
              </a:solidFill>
            </a:endParaRPr>
          </a:p>
          <a:p>
            <a:r>
              <a:rPr lang="ru-RU" i="1" dirty="0">
                <a:solidFill>
                  <a:prstClr val="white"/>
                </a:solidFill>
              </a:rPr>
              <a:t>НАН </a:t>
            </a:r>
            <a:r>
              <a:rPr lang="ru-RU" i="1" dirty="0" err="1">
                <a:solidFill>
                  <a:prstClr val="white"/>
                </a:solidFill>
              </a:rPr>
              <a:t>України</a:t>
            </a:r>
            <a:endParaRPr lang="ru-RU" i="1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06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1" y="260648"/>
            <a:ext cx="1126043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 семінар для розробників </a:t>
            </a:r>
            <a:endParaRPr lang="uk-UA" sz="14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грудня 2019 р. за ініціативи Міжрегіонального офісу трансферу знань і технологій та за участю Української партнерської платформи </a:t>
            </a:r>
            <a:r>
              <a:rPr lang="en-US" sz="24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for Partnership with Germany </a:t>
            </a:r>
            <a:r>
              <a:rPr lang="uk-UA" sz="24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 інформаційний семінар для розробників щодо </a:t>
            </a:r>
            <a:r>
              <a:rPr lang="uk-UA" sz="24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участі українських науковців з завершеними науковими розробками у стажуванні в Німеччині та можливості комерціалізації своїх розробок.</a:t>
            </a:r>
          </a:p>
          <a:p>
            <a:endParaRPr lang="uk-UA" sz="24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8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проведення семінару для стажування  біло відібрано 15 науковців </a:t>
            </a:r>
            <a:r>
              <a:rPr lang="uk-UA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технічної теплофізики НАНУ, Національний університет «</a:t>
            </a:r>
            <a:r>
              <a:rPr lang="uk-UA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Києво-Могелянська</a:t>
            </a:r>
            <a:r>
              <a:rPr lang="uk-UA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академія», Асоціація виробників </a:t>
            </a:r>
            <a:r>
              <a:rPr lang="uk-UA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світодіодної</a:t>
            </a:r>
            <a:r>
              <a:rPr lang="uk-UA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техніки,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Науково-дослідний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uk-UA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ДУ 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гірничої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геології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геоекології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1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1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1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038" y="149906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F:\Проект_Розвиток міжрегіональної мережі трансферу технологій\Заходи\Семинар для разработчиков_10 декабря\Фото 10.12.2019\20191210_103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8" y="5046154"/>
            <a:ext cx="3243609" cy="18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Проект_Розвиток міжрегіональної мережі трансферу технологій\Заходи\Семинар для разработчиков_10 декабря\Фото 10.12.2019\20191210_103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046154"/>
            <a:ext cx="3236020" cy="18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00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1" y="260648"/>
            <a:ext cx="11260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щорічної</a:t>
            </a:r>
            <a:r>
              <a:rPr lang="ru-RU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науково-практичної</a:t>
            </a:r>
            <a:r>
              <a:rPr lang="ru-RU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endParaRPr lang="ru-RU" sz="28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ПРОБЛЕМИ ІННОВАЦІЙНОЇ ДІЯЛЬНОСТІ ТА ТРАНСФЕРУ ТЕХНОЛОГІЙ – ВІД ТЕОРІЇ ДО ПРАКТИКИ</a:t>
            </a:r>
            <a:r>
              <a:rPr lang="ru-RU" sz="24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038" y="149906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322751"/>
            <a:ext cx="2160240" cy="18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19" y="2882671"/>
            <a:ext cx="2885905" cy="38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2" y="4327573"/>
            <a:ext cx="3601442" cy="240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52" y="3451668"/>
            <a:ext cx="4213136" cy="280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66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напрями: </a:t>
            </a: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дієвого механізму, </a:t>
            </a:r>
            <a:r>
              <a:rPr lang="uk-UA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має забезпечити ефективний процес організації і проведення державної наукової і науково-технічної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uk-UA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використання сучасних інформаційних технологій та програмних </a:t>
            </a:r>
            <a:r>
              <a:rPr lang="uk-UA" sz="36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продуктів;</a:t>
            </a:r>
          </a:p>
          <a:p>
            <a:endParaRPr lang="uk-UA" sz="28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16632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98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</a:p>
          <a:p>
            <a:pPr algn="ctr"/>
            <a:endParaRPr lang="uk-UA" sz="32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uk-UA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дієвий механізм, який 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 процес організації і проведення державної наукової і науково-технічної експертизи </a:t>
            </a:r>
            <a:r>
              <a:rPr lang="ru-RU" sz="32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стартапів</a:t>
            </a:r>
            <a:r>
              <a:rPr lang="ru-RU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рейтингуванню</a:t>
            </a:r>
            <a:r>
              <a:rPr lang="ru-RU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сучасних інформаційних технологій та програмних продуктів.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16632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34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напрями: </a:t>
            </a: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заходів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відділів, офісів трансферу технологій, науковців, розробників, для потенційних учасників </a:t>
            </a:r>
            <a:r>
              <a:rPr lang="uk-UA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інвесторів 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тощо, </a:t>
            </a:r>
          </a:p>
          <a:p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тренінгів, майстер-класів та підбір індивідуальних програм.</a:t>
            </a:r>
            <a:endParaRPr lang="uk-UA" sz="2800" b="1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16632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43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uk-UA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28 вересня по 30 листопада 2018 року за підтримки Міністерства освіти і науки України та Національної академії наук України було проведено цикл навчальних тренінгів з трансферу технологій та управління інноваційною діяльністю. </a:t>
            </a:r>
          </a:p>
          <a:p>
            <a:pPr algn="just"/>
            <a:endParaRPr lang="uk-UA" sz="32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навчання зареєструвалися слухачі з 31 вишу, 26 наукових установ та інших організацій. У тренінгах  взяло участь понад 60 осіб, у т. </a:t>
            </a:r>
            <a:r>
              <a:rPr lang="uk-UA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он-лайн.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69664"/>
            <a:ext cx="1397587" cy="5598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5367"/>
            <a:ext cx="941634" cy="8833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205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404664"/>
            <a:ext cx="115212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проекту є</a:t>
            </a:r>
            <a:r>
              <a:rPr lang="uk-UA" sz="28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sz="2800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інституцій та мереж у сфері трансферу знань, технологій та інноваційної діяльності, </a:t>
            </a:r>
            <a:r>
              <a:rPr lang="uk-UA" sz="32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саме:</a:t>
            </a:r>
          </a:p>
          <a:p>
            <a:pPr algn="just"/>
            <a:endParaRPr lang="uk-UA" sz="32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Міжрегіонального офісу трансферу знань і технологій на базі МОН України та </a:t>
            </a:r>
            <a:r>
              <a:rPr lang="uk-UA" sz="32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УкрІНТЕІ</a:t>
            </a:r>
            <a:r>
              <a:rPr lang="uk-UA" sz="32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двох пілотних регіональних центрів трансферу знань і технологій в Одеській та Харківській області.</a:t>
            </a:r>
          </a:p>
          <a:p>
            <a:pPr algn="just"/>
            <a:endParaRPr lang="uk-UA" sz="32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роект_Розвиток міжрегіональної мережі трансферу технологій\Логотип\ЛОГОТИПЫ\Логотип_ММТТ 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168" y="103088"/>
            <a:ext cx="1487488" cy="7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74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тренінги з трансферу технологій та управління інноваційною діяльністю</a:t>
            </a:r>
            <a:endParaRPr lang="ru-RU" sz="26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176970"/>
            <a:ext cx="1469595" cy="5886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6970"/>
            <a:ext cx="941634" cy="8833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4" descr="http://www.uintei.kiev.ua/sites/default/files/9_0.jpg">
            <a:extLst>
              <a:ext uri="{FF2B5EF4-FFF2-40B4-BE49-F238E27FC236}">
                <a16:creationId xmlns="" xmlns:a16="http://schemas.microsoft.com/office/drawing/2014/main" id="{D492C9AB-7BBD-D54C-99BB-869A6E7A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8" y="2498615"/>
            <a:ext cx="3244109" cy="43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uintei.kiev.ua/sites/default/files/1_0.jpg">
            <a:extLst>
              <a:ext uri="{FF2B5EF4-FFF2-40B4-BE49-F238E27FC236}">
                <a16:creationId xmlns="" xmlns:a16="http://schemas.microsoft.com/office/drawing/2014/main" id="{CD124754-A1AE-194A-91D6-8466B743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38" y="2498615"/>
            <a:ext cx="3245289" cy="436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uintei.kiev.ua/sites/default/files/2_0.jpg">
            <a:extLst>
              <a:ext uri="{FF2B5EF4-FFF2-40B4-BE49-F238E27FC236}">
                <a16:creationId xmlns="" xmlns:a16="http://schemas.microsoft.com/office/drawing/2014/main" id="{131CB061-3BD2-D34D-AB3F-D532EC310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696" y="2468612"/>
            <a:ext cx="323221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21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uk-UA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проведено:</a:t>
            </a:r>
          </a:p>
          <a:p>
            <a:pPr algn="just"/>
            <a:r>
              <a:rPr lang="uk-UA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12 березня по 23 квітня 2019 року з ДО «Національний офіс інтелектуальної власності» за підтримки Міністерства освіти і науки України, Міністерства економічного розвитку і торгівлі України та Національної академії наук України було проведено навчальний тренінг з питань інтелектуальної власності, трансферу технологій та управління інноваційною діяльністю (ІР М</a:t>
            </a:r>
            <a:r>
              <a:rPr lang="en-US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arathon</a:t>
            </a:r>
            <a:r>
              <a:rPr lang="en-US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32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59" y="116632"/>
            <a:ext cx="1497132" cy="5996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74642"/>
            <a:ext cx="941634" cy="8833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91C8F6C-4959-2F48-84AC-5055F8E2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11" y="4751727"/>
            <a:ext cx="2860431" cy="19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91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uk-UA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</a:p>
          <a:p>
            <a:pPr algn="ctr"/>
            <a:endParaRPr lang="uk-UA" sz="3200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курс-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проекту, робота з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партнером,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дводенні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вебінари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є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консалтингової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Гарантовано</a:t>
            </a:r>
            <a:r>
              <a:rPr lang="ru-RU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«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науково-технічної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3200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16632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571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1180246"/>
            <a:ext cx="111034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uk-UA" sz="32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  <a:endParaRPr lang="ru-RU" sz="3200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вересні-листопаді 2020 р. цикл </a:t>
            </a:r>
            <a:r>
              <a:rPr lang="uk-UA" sz="32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вебінарів</a:t>
            </a:r>
            <a:r>
              <a:rPr lang="uk-UA" sz="32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 підвищення рівня компетенцій у сфері комерціалізації перспективних розробок та </a:t>
            </a:r>
            <a:r>
              <a:rPr lang="uk-UA" sz="32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32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k-UA" sz="3200" dirty="0" smtClean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патентні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патентно-</a:t>
            </a:r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кон’юнктурні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бізнес-плану з комерціалізації об’єктів права інтелектуальної власності. Взаємодія з потенційними </a:t>
            </a:r>
            <a:r>
              <a:rPr lang="uk-UA" sz="24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інвесторами тощо</a:t>
            </a:r>
          </a:p>
          <a:p>
            <a:endParaRPr lang="uk-UA" sz="3200" b="1" dirty="0">
              <a:solidFill>
                <a:srgbClr val="FFC000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16632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0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138" y="1219200"/>
            <a:ext cx="89112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cap="all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Міжрегіональний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офіс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трансферу </a:t>
            </a:r>
            <a:r>
              <a:rPr lang="ru-RU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endParaRPr lang="ru-RU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ru-RU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Антоновича, 180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ru-RU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03150</a:t>
            </a:r>
          </a:p>
          <a:p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(044) 521-09-85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044) 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521-09-81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ttmerezha@gmail.com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http://merezha</a:t>
            </a:r>
            <a:r>
              <a:rPr lang="uk-UA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tt.ukrintei.ua/</a:t>
            </a:r>
            <a:endParaRPr lang="uk-UA" sz="2800" u="sng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https://www.facebook.com/groups/345870599353388/</a:t>
            </a:r>
            <a:endParaRPr lang="uk-UA" sz="2800" u="sng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u="sng" dirty="0" smtClean="0">
              <a:solidFill>
                <a:schemeClr val="bg1"/>
              </a:solidFill>
            </a:endParaRPr>
          </a:p>
          <a:p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228" y="188640"/>
            <a:ext cx="1639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8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34" y="908720"/>
            <a:ext cx="113826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 та </a:t>
            </a:r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uk-UA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Міжрегіональний офіс трансферу знань і технологій </a:t>
            </a:r>
            <a:r>
              <a:rPr lang="uk-UA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</a:t>
            </a:r>
            <a:r>
              <a:rPr lang="uk-UA" sz="2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УкрІНТЕІ</a:t>
            </a:r>
            <a:r>
              <a:rPr lang="uk-UA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</a:t>
            </a:r>
            <a:r>
              <a:rPr lang="uk-UA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Київ); </a:t>
            </a:r>
            <a:endParaRPr lang="uk-UA" sz="26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</a:t>
            </a:r>
            <a:r>
              <a:rPr lang="uk-UA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центр трансферу знань і технологій на базі Громадської організації «Технологічний бізнес-інкубатор «Харківські технології</a:t>
            </a:r>
            <a:r>
              <a:rPr lang="uk-UA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»»;</a:t>
            </a:r>
            <a:endParaRPr lang="uk-UA" sz="26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 регіональний центр трансферу знань і </a:t>
            </a:r>
            <a:r>
              <a:rPr lang="uk-UA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 на базі Одеського національного економічного університету.</a:t>
            </a:r>
          </a:p>
          <a:p>
            <a:endParaRPr lang="uk-UA" sz="3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роект_Розвиток міжрегіональної мережі трансферу технологій\Логотип\ЛОГОТИПЫ\Логотип_ММТТ 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34" y="116632"/>
            <a:ext cx="163698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4653136"/>
            <a:ext cx="3300820" cy="222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35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266092"/>
            <a:ext cx="114044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</a:t>
            </a:r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центр трансферу знань і технологій на базі Громадської організації «Технологічний бізнес-інкубатор «Харківські технології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  <a:p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Керівник: Єфімова Надія Іванівна</a:t>
            </a:r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88640"/>
            <a:ext cx="1827709" cy="11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34" y="3327771"/>
            <a:ext cx="2846070" cy="305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82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266092"/>
            <a:ext cx="11521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uk-UA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 діяльність з Харківською 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міською радою щодо 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впровадження ініціативного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«Харків – місто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стартапів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як частини Харківської регіональної мережі трансферу 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технологій;</a:t>
            </a:r>
          </a:p>
          <a:p>
            <a:pPr marL="457200" indent="-457200">
              <a:buFont typeface="Wingdings" pitchFamily="2" charset="2"/>
              <a:buChar char="v"/>
            </a:pPr>
            <a:endParaRPr lang="uk-UA" sz="2600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підготовці та проведенні регіонального «Ярмарку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стартапів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(14-15 листопада 2019 р.): пошук, ідентифікація та реєстрація перспективних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стартапів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інноваційних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Зацікавлені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стартапери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розробники </a:t>
            </a:r>
            <a:r>
              <a:rPr lang="uk-UA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були залучені до низки тематичних заходів.</a:t>
            </a:r>
          </a:p>
          <a:p>
            <a:pPr marL="457200" indent="-457200">
              <a:buFont typeface="Wingdings" pitchFamily="2" charset="2"/>
              <a:buChar char="v"/>
            </a:pPr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88640"/>
            <a:ext cx="1827709" cy="11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5085184"/>
            <a:ext cx="3348310" cy="17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23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266092"/>
            <a:ext cx="11521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uk-UA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 методичних матеріалів (7 практичних посібників)  для менеджерів інституцій, офісів та підрозділів з інноваційної діяльності, технологічного трансферу та комерціалізації результатів наукової діяльності для підвищення кваліфікації фахівців та учасників регіональної системи  трансферу </a:t>
            </a:r>
            <a:r>
              <a:rPr lang="uk-UA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технологій;</a:t>
            </a:r>
          </a:p>
          <a:p>
            <a:endParaRPr lang="uk-UA" sz="2600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БД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регіональна</a:t>
            </a:r>
            <a:r>
              <a:rPr lang="ru-RU" sz="26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 трансферу </a:t>
            </a:r>
            <a:r>
              <a:rPr lang="ru-RU" sz="26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600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88640"/>
            <a:ext cx="1827709" cy="11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8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266092"/>
            <a:ext cx="114044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 «Харківська мережа трансферу технологій</a:t>
            </a:r>
            <a:r>
              <a:rPr lang="en-US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ttn.kt.kharkov.ua </a:t>
            </a:r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</a:t>
            </a:r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en-US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600" b="1" dirty="0" err="1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KharkivStartUp</a:t>
            </a:r>
            <a:r>
              <a:rPr lang="en-US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(https://www.facebook.com/KharkivStartUp</a:t>
            </a:r>
            <a:r>
              <a:rPr lang="en-US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/)</a:t>
            </a:r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b="1" dirty="0" smtClean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 </a:t>
            </a:r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 інноваційна платформа»  (</a:t>
            </a:r>
            <a:r>
              <a:rPr lang="en-US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https://www.facebook.com/groups/khip2/).</a:t>
            </a:r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88640"/>
            <a:ext cx="1827709" cy="112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98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266092"/>
            <a:ext cx="114044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 регіональний центр трансферу знань і технологій </a:t>
            </a:r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Одеського національного економічного університету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600" b="1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Керівник: </a:t>
            </a:r>
            <a:r>
              <a:rPr lang="uk-UA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sz="2600" b="1" dirty="0" err="1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Гребенник</a:t>
            </a:r>
            <a:r>
              <a:rPr lang="uk-UA" sz="2600" b="1" dirty="0" smtClean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Наталя Григорівна</a:t>
            </a:r>
            <a:endParaRPr lang="uk-UA" sz="2600" b="1" dirty="0">
              <a:solidFill>
                <a:srgbClr val="8064A2">
                  <a:lumMod val="20000"/>
                  <a:lumOff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188756"/>
            <a:ext cx="1464715" cy="8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068960"/>
            <a:ext cx="2403973" cy="332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9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1527</Words>
  <Application>Microsoft Office PowerPoint</Application>
  <PresentationFormat>Произвольный</PresentationFormat>
  <Paragraphs>168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34</vt:i4>
      </vt:variant>
    </vt:vector>
  </HeadingPairs>
  <TitlesOfParts>
    <vt:vector size="53" baseType="lpstr">
      <vt:lpstr>Тема Office</vt:lpstr>
      <vt:lpstr>Тема Office</vt:lpstr>
      <vt:lpstr>Тема Office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10_Тема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   Про проєкт  «Розвиток  міжрегіональної мережі трансферу технологій»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 міжрегіональної мережі трансферу технологій</dc:title>
  <dc:creator>ASU</dc:creator>
  <cp:lastModifiedBy>srv</cp:lastModifiedBy>
  <cp:revision>67</cp:revision>
  <dcterms:modified xsi:type="dcterms:W3CDTF">2021-12-21T14:53:36Z</dcterms:modified>
</cp:coreProperties>
</file>